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Source Code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 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Kunchala Anil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141" name="Shape 141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2" name="Shape 142"/>
          <p:cNvSpPr txBox="1"/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Get the Feedback from subsystem using Interfaces like SPI,I2C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5" name="Shape 145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442797" y="2531100"/>
            <a:ext cx="22212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Check for Data Validation or Subsystem Functionality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8" name="Shape 14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504622" y="2219975"/>
            <a:ext cx="2117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Trigger the De-Orbiting Mechanism if any subsystem fails which results mission failure 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51" name="Shape 151"/>
            <p:cNvCxnSpPr>
              <a:stCxn id="152" idx="6"/>
              <a:endCxn id="153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52" name="Shape 152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490250" y="488250"/>
            <a:ext cx="7975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Methodology:</a:t>
            </a:r>
          </a:p>
          <a:p>
            <a:pPr lvl="0">
              <a:spcBef>
                <a:spcPts val="0"/>
              </a:spcBef>
              <a:buNone/>
            </a:pPr>
            <a:r>
              <a:rPr lang="en" sz="4400">
                <a:latin typeface="Raleway"/>
                <a:ea typeface="Raleway"/>
                <a:cs typeface="Raleway"/>
                <a:sym typeface="Raleway"/>
              </a:rPr>
              <a:t>DeOrbiting + Automatic Trigging Based on Feedback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5" name="Shape 165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490250" y="488250"/>
            <a:ext cx="44390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Queries ?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Shape 167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168" name="Shape 168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Machine Failure Debris System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79" name="Shape 79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75124" y="724200"/>
            <a:ext cx="4101299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Technology Demonstration Payload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Deorbiting the Satellite in case of </a:t>
            </a:r>
            <a:r>
              <a:rPr b="1" lang="en" sz="2400">
                <a:solidFill>
                  <a:srgbClr val="00FF00"/>
                </a:solidFill>
              </a:rPr>
              <a:t>mission failure </a:t>
            </a:r>
            <a:r>
              <a:rPr lang="en" sz="2400">
                <a:solidFill>
                  <a:srgbClr val="FFFFFF"/>
                </a:solidFill>
              </a:rPr>
              <a:t>within the mission duration by using feedback mechanism 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4294967295" type="title"/>
          </p:nvPr>
        </p:nvSpPr>
        <p:spPr>
          <a:xfrm>
            <a:off x="66300" y="276550"/>
            <a:ext cx="8826600" cy="60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WHY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2" y="1009987"/>
            <a:ext cx="2609850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2527" y="1010000"/>
            <a:ext cx="5891071" cy="331372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66300" y="3576450"/>
            <a:ext cx="27582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3000"/>
              </a:spcBef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Success rates of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pico- and nanosatellites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(until 2009) [1]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391500" y="3975425"/>
            <a:ext cx="4766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0000"/>
              </a:lnSpc>
              <a:spcBef>
                <a:spcPts val="3000"/>
              </a:spcBef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Mission Status by Launch Year for First one hundred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Cubesats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[2]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66300" y="4556575"/>
            <a:ext cx="8890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66700" lvl="0" marL="1371600" rtl="0">
              <a:lnSpc>
                <a:spcPct val="130000"/>
              </a:lnSpc>
              <a:spcBef>
                <a:spcPts val="0"/>
              </a:spcBef>
              <a:buSzPct val="100000"/>
              <a:buFont typeface="Roboto"/>
              <a:buAutoNum type="arabicPeriod"/>
            </a:pPr>
            <a:r>
              <a:rPr lang="en" sz="600">
                <a:latin typeface="Source Code Pro"/>
                <a:ea typeface="Source Code Pro"/>
                <a:cs typeface="Source Code Pro"/>
                <a:sym typeface="Source Code Pro"/>
              </a:rPr>
              <a:t>J. Bouwmeester, J. Guo “Survey of worldwide pico- and nanosatellite missions, distributions and subsystem technology”</a:t>
            </a:r>
          </a:p>
          <a:p>
            <a:pPr indent="-266700" lvl="0" marL="1371600" rtl="0">
              <a:lnSpc>
                <a:spcPct val="130000"/>
              </a:lnSpc>
              <a:spcBef>
                <a:spcPts val="0"/>
              </a:spcBef>
              <a:buSzPct val="100000"/>
              <a:buFont typeface="Source Code Pro"/>
              <a:buAutoNum type="arabicPeriod"/>
            </a:pPr>
            <a:r>
              <a:rPr lang="en" sz="600">
                <a:latin typeface="Source Code Pro"/>
                <a:ea typeface="Source Code Pro"/>
                <a:cs typeface="Source Code Pro"/>
                <a:sym typeface="Source Code Pro"/>
              </a:rPr>
              <a:t>Michael Swartwout “The First One Hundred CubeSats: A Statistical Look”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733125" y="149975"/>
            <a:ext cx="1306500" cy="73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WHY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169325" y="881975"/>
            <a:ext cx="2989200" cy="3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target mission duration of the satellites is unknown  for more than half of the 94 pico- and nanosatellites, especially for the educational satellites,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the known pico- and nanosatellites they vary from a few days up to five years[1]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Why wait until the end of mission duration </a:t>
            </a:r>
            <a:r>
              <a:rPr b="1" lang="en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when mission is failed</a:t>
            </a:r>
            <a:r>
              <a:rPr lang="en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6036891" y="4339602"/>
            <a:ext cx="2926000" cy="643129"/>
            <a:chOff x="929030" y="3219673"/>
            <a:chExt cx="6993308" cy="1520399"/>
          </a:xfrm>
        </p:grpSpPr>
        <p:cxnSp>
          <p:nvCxnSpPr>
            <p:cNvPr id="99" name="Shape 99"/>
            <p:cNvCxnSpPr>
              <a:stCxn id="100" idx="6"/>
              <a:endCxn id="101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00" name="Shape 100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401939" y="3219673"/>
              <a:ext cx="1520400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624" y="959900"/>
            <a:ext cx="5983050" cy="31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5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125" y="579875"/>
            <a:ext cx="511492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3374050" y="3862700"/>
            <a:ext cx="572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0000"/>
              </a:lnSpc>
              <a:spcBef>
                <a:spcPts val="300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Causes for CubeSat Mission Failure, 2000-2012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[2]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There are De-Orbiting </a:t>
            </a:r>
            <a:r>
              <a:rPr lang="en" sz="1400">
                <a:solidFill>
                  <a:srgbClr val="000000"/>
                </a:solidFill>
              </a:rPr>
              <a:t>Mechanism Is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lang="en" sz="1400">
                <a:solidFill>
                  <a:srgbClr val="000000"/>
                </a:solidFill>
              </a:rPr>
              <a:t>available</a:t>
            </a:r>
            <a:r>
              <a:rPr lang="en" sz="1400">
                <a:solidFill>
                  <a:srgbClr val="000000"/>
                </a:solidFill>
              </a:rPr>
              <a:t> to reduce the Space </a:t>
            </a:r>
            <a:r>
              <a:rPr lang="en" sz="1400">
                <a:solidFill>
                  <a:srgbClr val="000000"/>
                </a:solidFill>
              </a:rPr>
              <a:t>Debris.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</a:rPr>
              <a:t>Trigger a De-Orbiting Mechanism When Mission is Failed due to any one or multiple subsystem failure by having a feedback mechanism for all subsystems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4294967295" type="title"/>
          </p:nvPr>
        </p:nvSpPr>
        <p:spPr>
          <a:xfrm>
            <a:off x="66300" y="246100"/>
            <a:ext cx="8826600" cy="27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Comm &amp; No Contact</a:t>
            </a:r>
            <a:r>
              <a:rPr b="1" lang="en" sz="24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029650" y="4036175"/>
            <a:ext cx="572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123500" y="4296375"/>
            <a:ext cx="176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Generalised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View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850" y="675700"/>
            <a:ext cx="5008450" cy="4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4294967295" type="title"/>
          </p:nvPr>
        </p:nvSpPr>
        <p:spPr>
          <a:xfrm>
            <a:off x="66300" y="246100"/>
            <a:ext cx="8826600" cy="27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Power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029650" y="4036175"/>
            <a:ext cx="572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7123500" y="4296375"/>
            <a:ext cx="176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Generalised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View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7" y="523300"/>
            <a:ext cx="6141372" cy="43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4294967295" type="title"/>
          </p:nvPr>
        </p:nvSpPr>
        <p:spPr>
          <a:xfrm>
            <a:off x="66300" y="246100"/>
            <a:ext cx="8826600" cy="27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ADC &amp; Mechanical 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2029650" y="4036175"/>
            <a:ext cx="5724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7123500" y="4296375"/>
            <a:ext cx="1769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Generalised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View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975" y="1395600"/>
            <a:ext cx="4172352" cy="3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